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10"/>
  </p:normalViewPr>
  <p:slideViewPr>
    <p:cSldViewPr snapToGrid="0" snapToObjects="1">
      <p:cViewPr>
        <p:scale>
          <a:sx n="100" d="100"/>
          <a:sy n="100" d="100"/>
        </p:scale>
        <p:origin x="9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11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B3C6D-3561-F381-9B75-EC617B0BA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4E6761-51D7-5935-0F5D-42BAC1EA8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B1FA5-51CC-5E9F-3A5F-995ADB5D4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4B459-EE6B-CD31-13A1-045755C28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81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156EE-9F85-B44A-F2DB-D714978A8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354287-65B0-4A3E-2F67-325E2672E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6C0B7-8138-3B51-4214-1101CC291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A20C6-C10D-6478-3F7B-6E3E777B63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00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F3926-D4D9-D684-5DFA-F7907CE87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E1A47-FFAD-C4C9-30E2-4682E2503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27CB-C1DF-B3D1-F2C9-D7E1CD3D6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4B0AD-820F-D75A-51A1-3624F883C0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82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3769D-F023-9B00-7486-EEF6A18B4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F000BF-DB6B-1F6E-36FB-7E2BEC911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CEC3EC-8CFE-C670-4212-19D244D5A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78CE4-1631-E3CB-61BC-F9C6691598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4941441"/>
            <a:ext cx="762000" cy="762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288" y="5131941"/>
            <a:ext cx="428625" cy="381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0" y="4941441"/>
            <a:ext cx="762000" cy="7620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4938" y="5131941"/>
            <a:ext cx="390525" cy="3810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941441"/>
            <a:ext cx="762000" cy="7620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0350" y="5131941"/>
            <a:ext cx="342900" cy="3810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2400" y="4941441"/>
            <a:ext cx="762000" cy="7620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3863" y="5131941"/>
            <a:ext cx="219075" cy="381000"/>
          </a:xfrm>
          <a:prstGeom prst="rect">
            <a:avLst/>
          </a:prstGeom>
        </p:spPr>
      </p:pic>
      <p:sp>
        <p:nvSpPr>
          <p:cNvPr id="15" name="Правоъгълник: със заоблени ъгли 14">
            <a:extLst>
              <a:ext uri="{FF2B5EF4-FFF2-40B4-BE49-F238E27FC236}">
                <a16:creationId xmlns:a16="http://schemas.microsoft.com/office/drawing/2014/main" id="{90F926DC-B8AB-8DFD-9416-63BAF90AC687}"/>
              </a:ext>
            </a:extLst>
          </p:cNvPr>
          <p:cNvSpPr/>
          <p:nvPr/>
        </p:nvSpPr>
        <p:spPr>
          <a:xfrm>
            <a:off x="1821308" y="2653301"/>
            <a:ext cx="9158983" cy="15513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3" name="Text 0"/>
          <p:cNvSpPr/>
          <p:nvPr/>
        </p:nvSpPr>
        <p:spPr>
          <a:xfrm>
            <a:off x="3109815" y="2818540"/>
            <a:ext cx="704088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3840" b="1" dirty="0">
                <a:solidFill>
                  <a:srgbClr val="3A7A7A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MOBILITY ISLANDS</a:t>
            </a:r>
            <a:endParaRPr lang="en-US" sz="3840" dirty="0">
              <a:solidFill>
                <a:srgbClr val="3A7A7A"/>
              </a:solidFill>
            </a:endParaRPr>
          </a:p>
        </p:txBody>
      </p:sp>
      <p:sp>
        <p:nvSpPr>
          <p:cNvPr id="14" name="Text 1"/>
          <p:cNvSpPr/>
          <p:nvPr/>
        </p:nvSpPr>
        <p:spPr>
          <a:xfrm>
            <a:off x="2996800" y="3580540"/>
            <a:ext cx="7267083" cy="2967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800" dirty="0">
                <a:solidFill>
                  <a:srgbClr val="3A7A7A"/>
                </a:solidFill>
                <a:latin typeface="ui-sans-serif" pitchFamily="34" charset="0"/>
                <a:ea typeface="ui-sans-serif" pitchFamily="34" charset="-122"/>
              </a:rPr>
              <a:t>A New Typology for Urban Connectivity in Burgas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04900"/>
            <a:ext cx="7620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451700"/>
            <a:ext cx="5334000" cy="876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" y="2680300"/>
            <a:ext cx="381000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556600"/>
            <a:ext cx="5334000" cy="8763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" y="3785200"/>
            <a:ext cx="342900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2451700"/>
            <a:ext cx="5334000" cy="11049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8900" y="2680300"/>
            <a:ext cx="304800" cy="3048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785200"/>
            <a:ext cx="5334000" cy="8763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8900" y="4013800"/>
            <a:ext cx="228600" cy="30480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609600" y="457200"/>
            <a:ext cx="1207008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4500"/>
              </a:lnSpc>
              <a:buNone/>
            </a:pPr>
            <a:r>
              <a:rPr lang="en-US" sz="2680" b="1" dirty="0">
                <a:solidFill>
                  <a:srgbClr val="00808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What is a Mobility Island?</a:t>
            </a:r>
            <a:endParaRPr lang="en-US" sz="2680" dirty="0"/>
          </a:p>
        </p:txBody>
      </p:sp>
      <p:sp>
        <p:nvSpPr>
          <p:cNvPr id="14" name="Text 1"/>
          <p:cNvSpPr/>
          <p:nvPr/>
        </p:nvSpPr>
        <p:spPr>
          <a:xfrm>
            <a:off x="609600" y="1524000"/>
            <a:ext cx="109728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700"/>
              </a:lnSpc>
              <a:buNone/>
            </a:pPr>
            <a:r>
              <a:rPr lang="en-US" sz="1646" dirty="0">
                <a:solidFill>
                  <a:srgbClr val="555555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 Mobility Island is a multifunctional, visible physical facility designed to serve as a central hub for various green transport modes and pedestrians, supporting sustainable urban mobility.</a:t>
            </a:r>
            <a:endParaRPr lang="en-US" sz="1646" dirty="0"/>
          </a:p>
        </p:txBody>
      </p:sp>
      <p:sp>
        <p:nvSpPr>
          <p:cNvPr id="15" name="Text 2"/>
          <p:cNvSpPr/>
          <p:nvPr/>
        </p:nvSpPr>
        <p:spPr>
          <a:xfrm>
            <a:off x="1333500" y="2642200"/>
            <a:ext cx="374587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126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Supports Multiple Transport Modes</a:t>
            </a:r>
            <a:endParaRPr lang="en-US" sz="1260" dirty="0"/>
          </a:p>
        </p:txBody>
      </p:sp>
      <p:sp>
        <p:nvSpPr>
          <p:cNvPr id="16" name="Text 3"/>
          <p:cNvSpPr/>
          <p:nvPr/>
        </p:nvSpPr>
        <p:spPr>
          <a:xfrm>
            <a:off x="1333500" y="2908900"/>
            <a:ext cx="374587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Bicycles, e-scooters, e-cars, and pedestrians</a:t>
            </a:r>
            <a:endParaRPr lang="en-US" sz="1120" dirty="0"/>
          </a:p>
        </p:txBody>
      </p:sp>
      <p:sp>
        <p:nvSpPr>
          <p:cNvPr id="17" name="Text 4"/>
          <p:cNvSpPr/>
          <p:nvPr/>
        </p:nvSpPr>
        <p:spPr>
          <a:xfrm>
            <a:off x="1295400" y="3747100"/>
            <a:ext cx="4226198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126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Essential Services</a:t>
            </a:r>
            <a:endParaRPr lang="en-US" sz="1260" dirty="0"/>
          </a:p>
        </p:txBody>
      </p:sp>
      <p:sp>
        <p:nvSpPr>
          <p:cNvPr id="18" name="Text 5"/>
          <p:cNvSpPr/>
          <p:nvPr/>
        </p:nvSpPr>
        <p:spPr>
          <a:xfrm>
            <a:off x="1295400" y="4013800"/>
            <a:ext cx="422619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Charging points, secure storage, and rest facilities</a:t>
            </a:r>
            <a:endParaRPr lang="en-US" sz="1120" dirty="0"/>
          </a:p>
        </p:txBody>
      </p:sp>
      <p:sp>
        <p:nvSpPr>
          <p:cNvPr id="19" name="Text 6"/>
          <p:cNvSpPr/>
          <p:nvPr/>
        </p:nvSpPr>
        <p:spPr>
          <a:xfrm>
            <a:off x="6896100" y="2642200"/>
            <a:ext cx="494538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126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Bridges Transport Modes</a:t>
            </a:r>
            <a:endParaRPr lang="en-US" sz="1260" dirty="0"/>
          </a:p>
        </p:txBody>
      </p:sp>
      <p:sp>
        <p:nvSpPr>
          <p:cNvPr id="20" name="Text 7"/>
          <p:cNvSpPr/>
          <p:nvPr/>
        </p:nvSpPr>
        <p:spPr>
          <a:xfrm>
            <a:off x="6896100" y="2908900"/>
            <a:ext cx="4495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Encourages seamless transitions between different mobility options</a:t>
            </a:r>
            <a:endParaRPr lang="en-US" sz="1120" dirty="0"/>
          </a:p>
        </p:txBody>
      </p:sp>
      <p:sp>
        <p:nvSpPr>
          <p:cNvPr id="21" name="Text 8"/>
          <p:cNvSpPr/>
          <p:nvPr/>
        </p:nvSpPr>
        <p:spPr>
          <a:xfrm>
            <a:off x="6819900" y="3975700"/>
            <a:ext cx="388666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126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Strategic Location</a:t>
            </a:r>
            <a:endParaRPr lang="en-US" sz="1260" dirty="0"/>
          </a:p>
        </p:txBody>
      </p:sp>
      <p:sp>
        <p:nvSpPr>
          <p:cNvPr id="22" name="Text 9"/>
          <p:cNvSpPr/>
          <p:nvPr/>
        </p:nvSpPr>
        <p:spPr>
          <a:xfrm>
            <a:off x="6819900" y="4242400"/>
            <a:ext cx="388666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Within a 5-minute walk of any point in the city</a:t>
            </a:r>
            <a:endParaRPr lang="en-US" sz="1120" dirty="0"/>
          </a:p>
        </p:txBody>
      </p:sp>
      <p:pic>
        <p:nvPicPr>
          <p:cNvPr id="23" name="Графика 22">
            <a:extLst>
              <a:ext uri="{FF2B5EF4-FFF2-40B4-BE49-F238E27FC236}">
                <a16:creationId xmlns:a16="http://schemas.microsoft.com/office/drawing/2014/main" id="{54EF9076-56E1-0311-DFD4-544301BB37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0551" y="4623400"/>
            <a:ext cx="2130122" cy="2190198"/>
          </a:xfrm>
          <a:prstGeom prst="rect">
            <a:avLst/>
          </a:prstGeom>
        </p:spPr>
      </p:pic>
      <p:pic>
        <p:nvPicPr>
          <p:cNvPr id="25" name="Графика 24">
            <a:extLst>
              <a:ext uri="{FF2B5EF4-FFF2-40B4-BE49-F238E27FC236}">
                <a16:creationId xmlns:a16="http://schemas.microsoft.com/office/drawing/2014/main" id="{3C0CABA3-2681-B1AE-31C1-960BF053BE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73329" y="4787660"/>
            <a:ext cx="2790922" cy="1993061"/>
          </a:xfrm>
          <a:prstGeom prst="rect">
            <a:avLst/>
          </a:prstGeom>
        </p:spPr>
      </p:pic>
      <p:pic>
        <p:nvPicPr>
          <p:cNvPr id="30" name="Картина 29">
            <a:extLst>
              <a:ext uri="{FF2B5EF4-FFF2-40B4-BE49-F238E27FC236}">
                <a16:creationId xmlns:a16="http://schemas.microsoft.com/office/drawing/2014/main" id="{D132299F-2DD8-BF5C-5B5E-E7F3AA2AB1A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4167" t="22186" r="25024" b="32167"/>
          <a:stretch>
            <a:fillRect/>
          </a:stretch>
        </p:blipFill>
        <p:spPr>
          <a:xfrm>
            <a:off x="4363407" y="4629520"/>
            <a:ext cx="1817187" cy="23093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04900"/>
            <a:ext cx="762000" cy="38100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609600" y="457200"/>
            <a:ext cx="1207008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4500"/>
              </a:lnSpc>
              <a:buNone/>
            </a:pPr>
            <a:r>
              <a:rPr lang="en-US" sz="2680" b="1" dirty="0">
                <a:solidFill>
                  <a:srgbClr val="00808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Core Features of Mobility Islands</a:t>
            </a:r>
            <a:endParaRPr lang="en-US" sz="2680" dirty="0"/>
          </a:p>
        </p:txBody>
      </p:sp>
      <p:sp>
        <p:nvSpPr>
          <p:cNvPr id="20" name="Text 1"/>
          <p:cNvSpPr/>
          <p:nvPr/>
        </p:nvSpPr>
        <p:spPr>
          <a:xfrm>
            <a:off x="609600" y="1295400"/>
            <a:ext cx="12070080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60"/>
              </a:lnSpc>
              <a:buNone/>
            </a:pPr>
            <a:r>
              <a:rPr lang="en-US" sz="1344" dirty="0">
                <a:solidFill>
                  <a:srgbClr val="555555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Based on the Sharing Cities model</a:t>
            </a:r>
            <a:endParaRPr lang="en-US" sz="1344" dirty="0"/>
          </a:p>
        </p:txBody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88CB47E1-56B7-ED54-9505-C38BB98C0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768" y="581025"/>
            <a:ext cx="9847632" cy="853420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04900"/>
            <a:ext cx="7620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644080"/>
            <a:ext cx="5257800" cy="990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853630"/>
            <a:ext cx="454670" cy="571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61" y="3025080"/>
            <a:ext cx="228600" cy="2286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959604"/>
            <a:ext cx="5257800" cy="9906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4169154"/>
            <a:ext cx="461814" cy="571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245" y="4340604"/>
            <a:ext cx="257175" cy="2286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275139"/>
            <a:ext cx="5257800" cy="9906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5484689"/>
            <a:ext cx="465088" cy="571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882" y="5656139"/>
            <a:ext cx="257175" cy="228600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609600" y="457200"/>
            <a:ext cx="1207008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4500"/>
              </a:lnSpc>
              <a:buNone/>
            </a:pPr>
            <a:r>
              <a:rPr lang="en-US" sz="2680" b="1" dirty="0">
                <a:solidFill>
                  <a:srgbClr val="00808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Vision: A Citywide Network</a:t>
            </a:r>
            <a:endParaRPr lang="en-US" sz="2680" dirty="0"/>
          </a:p>
        </p:txBody>
      </p:sp>
      <p:sp>
        <p:nvSpPr>
          <p:cNvPr id="20" name="Text 1"/>
          <p:cNvSpPr/>
          <p:nvPr/>
        </p:nvSpPr>
        <p:spPr>
          <a:xfrm>
            <a:off x="609600" y="1371600"/>
            <a:ext cx="10972800" cy="5485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60"/>
              </a:lnSpc>
              <a:buNone/>
            </a:pPr>
            <a:r>
              <a:rPr lang="en-US" sz="1344" dirty="0">
                <a:solidFill>
                  <a:srgbClr val="555555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Moving beyond isolated hubs, Burgas envisions a comprehensive citywide network of Mobility Islands, creating an integrated infrastructure that transforms urban mobility, energy management, and leisure activities across the city.</a:t>
            </a:r>
            <a:endParaRPr lang="en-US" sz="1344" dirty="0"/>
          </a:p>
        </p:txBody>
      </p:sp>
      <p:sp>
        <p:nvSpPr>
          <p:cNvPr id="21" name="Text 2"/>
          <p:cNvSpPr/>
          <p:nvPr/>
        </p:nvSpPr>
        <p:spPr>
          <a:xfrm>
            <a:off x="609600" y="2224980"/>
            <a:ext cx="578358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138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Strategic Locations</a:t>
            </a:r>
            <a:endParaRPr lang="en-US" sz="1380" dirty="0"/>
          </a:p>
        </p:txBody>
      </p:sp>
      <p:sp>
        <p:nvSpPr>
          <p:cNvPr id="22" name="Text 3"/>
          <p:cNvSpPr/>
          <p:nvPr/>
        </p:nvSpPr>
        <p:spPr>
          <a:xfrm>
            <a:off x="1369070" y="2796480"/>
            <a:ext cx="478052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12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Sports Arenas &amp; Cultural Hubs</a:t>
            </a:r>
            <a:endParaRPr lang="en-US" sz="1120" dirty="0"/>
          </a:p>
        </p:txBody>
      </p:sp>
      <p:sp>
        <p:nvSpPr>
          <p:cNvPr id="23" name="Text 4"/>
          <p:cNvSpPr/>
          <p:nvPr/>
        </p:nvSpPr>
        <p:spPr>
          <a:xfrm>
            <a:off x="1369070" y="3025080"/>
            <a:ext cx="434593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Facilitating sustainable transport for events, reducing traffic congestion</a:t>
            </a:r>
            <a:endParaRPr lang="en-US" sz="1120" dirty="0"/>
          </a:p>
        </p:txBody>
      </p:sp>
      <p:sp>
        <p:nvSpPr>
          <p:cNvPr id="24" name="Text 5"/>
          <p:cNvSpPr/>
          <p:nvPr/>
        </p:nvSpPr>
        <p:spPr>
          <a:xfrm>
            <a:off x="1376214" y="4112004"/>
            <a:ext cx="477266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12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Residential Neighborhoods</a:t>
            </a:r>
            <a:endParaRPr lang="en-US" sz="1120" dirty="0"/>
          </a:p>
        </p:txBody>
      </p:sp>
      <p:sp>
        <p:nvSpPr>
          <p:cNvPr id="25" name="Text 6"/>
          <p:cNvSpPr/>
          <p:nvPr/>
        </p:nvSpPr>
        <p:spPr>
          <a:xfrm>
            <a:off x="1376214" y="4340604"/>
            <a:ext cx="433878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Providing convenient access to shared mobility options for daily travel</a:t>
            </a:r>
            <a:endParaRPr lang="en-US" sz="1120" dirty="0"/>
          </a:p>
        </p:txBody>
      </p:sp>
      <p:sp>
        <p:nvSpPr>
          <p:cNvPr id="26" name="Text 7"/>
          <p:cNvSpPr/>
          <p:nvPr/>
        </p:nvSpPr>
        <p:spPr>
          <a:xfrm>
            <a:off x="1379488" y="5427539"/>
            <a:ext cx="476906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12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Coastal Areas</a:t>
            </a:r>
            <a:endParaRPr lang="en-US" sz="1120" dirty="0"/>
          </a:p>
        </p:txBody>
      </p:sp>
      <p:sp>
        <p:nvSpPr>
          <p:cNvPr id="27" name="Text 8"/>
          <p:cNvSpPr/>
          <p:nvPr/>
        </p:nvSpPr>
        <p:spPr>
          <a:xfrm>
            <a:off x="1379488" y="5656139"/>
            <a:ext cx="433551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Supporting sustainable tourism and leisure with marine infrastructure</a:t>
            </a:r>
            <a:endParaRPr lang="en-US" sz="1120" dirty="0"/>
          </a:p>
        </p:txBody>
      </p:sp>
      <p:sp>
        <p:nvSpPr>
          <p:cNvPr id="28" name="Text 9"/>
          <p:cNvSpPr/>
          <p:nvPr/>
        </p:nvSpPr>
        <p:spPr>
          <a:xfrm>
            <a:off x="6402228" y="2233760"/>
            <a:ext cx="5783580" cy="2486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138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Chosen possible locations for Mobility islands in Burgas </a:t>
            </a:r>
            <a:endParaRPr lang="en-US" sz="1380" dirty="0"/>
          </a:p>
        </p:txBody>
      </p:sp>
      <p:sp>
        <p:nvSpPr>
          <p:cNvPr id="34" name="Правоъгълник: със заоблени ъгли 33">
            <a:extLst>
              <a:ext uri="{FF2B5EF4-FFF2-40B4-BE49-F238E27FC236}">
                <a16:creationId xmlns:a16="http://schemas.microsoft.com/office/drawing/2014/main" id="{09FFA8B5-128E-B94B-6F72-B77DF3839063}"/>
              </a:ext>
            </a:extLst>
          </p:cNvPr>
          <p:cNvSpPr/>
          <p:nvPr/>
        </p:nvSpPr>
        <p:spPr>
          <a:xfrm>
            <a:off x="6179785" y="2656466"/>
            <a:ext cx="5721396" cy="3609273"/>
          </a:xfrm>
          <a:prstGeom prst="round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810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04900"/>
            <a:ext cx="7620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171700"/>
            <a:ext cx="5334000" cy="22669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400300"/>
            <a:ext cx="666750" cy="6667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513" y="2543175"/>
            <a:ext cx="238125" cy="381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3409950"/>
            <a:ext cx="152400" cy="1524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3714750"/>
            <a:ext cx="152400" cy="1524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019550"/>
            <a:ext cx="152400" cy="1524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2171700"/>
            <a:ext cx="5334000" cy="22669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2400300"/>
            <a:ext cx="666750" cy="6667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9875" y="2543175"/>
            <a:ext cx="381000" cy="3810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3409950"/>
            <a:ext cx="152400" cy="1524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3714750"/>
            <a:ext cx="152400" cy="1524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4019550"/>
            <a:ext cx="152400" cy="1524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4743450"/>
            <a:ext cx="5334000" cy="226695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00" y="4972050"/>
            <a:ext cx="666750" cy="66675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887" y="5114925"/>
            <a:ext cx="333375" cy="3810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981700"/>
            <a:ext cx="152400" cy="1524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6286500"/>
            <a:ext cx="152400" cy="1524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6591300"/>
            <a:ext cx="152400" cy="1524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8400" y="4743450"/>
            <a:ext cx="5334000" cy="226695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4972050"/>
            <a:ext cx="666750" cy="66675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7500" y="5114925"/>
            <a:ext cx="285750" cy="38100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5981700"/>
            <a:ext cx="152400" cy="152400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6286500"/>
            <a:ext cx="152400" cy="152400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6591300"/>
            <a:ext cx="152400" cy="152400"/>
          </a:xfrm>
          <a:prstGeom prst="rect">
            <a:avLst/>
          </a:prstGeom>
        </p:spPr>
      </p:pic>
      <p:sp>
        <p:nvSpPr>
          <p:cNvPr id="28" name="Text 0"/>
          <p:cNvSpPr/>
          <p:nvPr/>
        </p:nvSpPr>
        <p:spPr>
          <a:xfrm>
            <a:off x="609600" y="457200"/>
            <a:ext cx="1207008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4500"/>
              </a:lnSpc>
              <a:buNone/>
            </a:pPr>
            <a:r>
              <a:rPr lang="en-US" sz="2680" b="1" dirty="0">
                <a:solidFill>
                  <a:srgbClr val="00808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Benefits for the City</a:t>
            </a:r>
            <a:endParaRPr lang="en-US" sz="2680" dirty="0"/>
          </a:p>
        </p:txBody>
      </p:sp>
      <p:sp>
        <p:nvSpPr>
          <p:cNvPr id="29" name="Text 1"/>
          <p:cNvSpPr/>
          <p:nvPr/>
        </p:nvSpPr>
        <p:spPr>
          <a:xfrm>
            <a:off x="609600" y="1447800"/>
            <a:ext cx="1207008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700"/>
              </a:lnSpc>
              <a:buNone/>
            </a:pPr>
            <a:r>
              <a:rPr lang="en-US" sz="1646" dirty="0">
                <a:solidFill>
                  <a:srgbClr val="555555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Mobility Islands will transform Burgas through these key benefits:</a:t>
            </a:r>
            <a:endParaRPr lang="en-US" sz="1646" dirty="0"/>
          </a:p>
        </p:txBody>
      </p:sp>
      <p:sp>
        <p:nvSpPr>
          <p:cNvPr id="30" name="Text 2"/>
          <p:cNvSpPr/>
          <p:nvPr/>
        </p:nvSpPr>
        <p:spPr>
          <a:xfrm>
            <a:off x="1657350" y="2676525"/>
            <a:ext cx="331580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138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Reduced Traffic &amp; Emissions</a:t>
            </a:r>
            <a:endParaRPr lang="en-US" sz="1380" dirty="0"/>
          </a:p>
        </p:txBody>
      </p:sp>
      <p:sp>
        <p:nvSpPr>
          <p:cNvPr id="31" name="Text 3"/>
          <p:cNvSpPr/>
          <p:nvPr/>
        </p:nvSpPr>
        <p:spPr>
          <a:xfrm>
            <a:off x="1066800" y="3371850"/>
            <a:ext cx="2538829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Decreased private vehicle use</a:t>
            </a:r>
            <a:endParaRPr lang="en-US" sz="1120" dirty="0"/>
          </a:p>
        </p:txBody>
      </p:sp>
      <p:sp>
        <p:nvSpPr>
          <p:cNvPr id="32" name="Text 4"/>
          <p:cNvSpPr/>
          <p:nvPr/>
        </p:nvSpPr>
        <p:spPr>
          <a:xfrm>
            <a:off x="1066800" y="3676650"/>
            <a:ext cx="201937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Lower traffic congestion</a:t>
            </a:r>
            <a:endParaRPr lang="en-US" sz="1120" dirty="0"/>
          </a:p>
        </p:txBody>
      </p:sp>
      <p:sp>
        <p:nvSpPr>
          <p:cNvPr id="33" name="Text 5"/>
          <p:cNvSpPr/>
          <p:nvPr/>
        </p:nvSpPr>
        <p:spPr>
          <a:xfrm>
            <a:off x="1066800" y="3981450"/>
            <a:ext cx="172453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fewer CO₂ emissions</a:t>
            </a:r>
            <a:endParaRPr lang="en-US" sz="1120" dirty="0"/>
          </a:p>
        </p:txBody>
      </p:sp>
      <p:sp>
        <p:nvSpPr>
          <p:cNvPr id="34" name="Text 6"/>
          <p:cNvSpPr/>
          <p:nvPr/>
        </p:nvSpPr>
        <p:spPr>
          <a:xfrm>
            <a:off x="7296150" y="2676525"/>
            <a:ext cx="269779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138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Enhanced Accessibility</a:t>
            </a:r>
            <a:endParaRPr lang="en-US" sz="1380" dirty="0"/>
          </a:p>
        </p:txBody>
      </p:sp>
      <p:sp>
        <p:nvSpPr>
          <p:cNvPr id="35" name="Text 7"/>
          <p:cNvSpPr/>
          <p:nvPr/>
        </p:nvSpPr>
        <p:spPr>
          <a:xfrm>
            <a:off x="6705600" y="3371850"/>
            <a:ext cx="256846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Inclusive design for all citizens</a:t>
            </a:r>
            <a:endParaRPr lang="en-US" sz="1120" dirty="0"/>
          </a:p>
        </p:txBody>
      </p:sp>
      <p:sp>
        <p:nvSpPr>
          <p:cNvPr id="36" name="Text 8"/>
          <p:cNvSpPr/>
          <p:nvPr/>
        </p:nvSpPr>
        <p:spPr>
          <a:xfrm>
            <a:off x="6705600" y="3676650"/>
            <a:ext cx="342761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Access for disabled, families, and elderly</a:t>
            </a:r>
            <a:endParaRPr lang="en-US" sz="1120" dirty="0"/>
          </a:p>
        </p:txBody>
      </p:sp>
      <p:sp>
        <p:nvSpPr>
          <p:cNvPr id="37" name="Text 9"/>
          <p:cNvSpPr/>
          <p:nvPr/>
        </p:nvSpPr>
        <p:spPr>
          <a:xfrm>
            <a:off x="6705600" y="3981450"/>
            <a:ext cx="21907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Equitable mobility options</a:t>
            </a:r>
            <a:endParaRPr lang="en-US" sz="1120" dirty="0"/>
          </a:p>
        </p:txBody>
      </p:sp>
      <p:sp>
        <p:nvSpPr>
          <p:cNvPr id="38" name="Text 10"/>
          <p:cNvSpPr/>
          <p:nvPr/>
        </p:nvSpPr>
        <p:spPr>
          <a:xfrm>
            <a:off x="1657350" y="5248275"/>
            <a:ext cx="256780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138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Vibrant Urban Spaces</a:t>
            </a:r>
            <a:endParaRPr lang="en-US" sz="1380" dirty="0"/>
          </a:p>
        </p:txBody>
      </p:sp>
      <p:sp>
        <p:nvSpPr>
          <p:cNvPr id="39" name="Text 11"/>
          <p:cNvSpPr/>
          <p:nvPr/>
        </p:nvSpPr>
        <p:spPr>
          <a:xfrm>
            <a:off x="1066800" y="5943600"/>
            <a:ext cx="262003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Green areas and public seating</a:t>
            </a:r>
            <a:endParaRPr lang="en-US" sz="1120" dirty="0"/>
          </a:p>
        </p:txBody>
      </p:sp>
      <p:sp>
        <p:nvSpPr>
          <p:cNvPr id="40" name="Text 12"/>
          <p:cNvSpPr/>
          <p:nvPr/>
        </p:nvSpPr>
        <p:spPr>
          <a:xfrm>
            <a:off x="1066800" y="6248400"/>
            <a:ext cx="320464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Art installations and cultural elements</a:t>
            </a:r>
            <a:endParaRPr lang="en-US" sz="1120" dirty="0"/>
          </a:p>
        </p:txBody>
      </p:sp>
      <p:sp>
        <p:nvSpPr>
          <p:cNvPr id="41" name="Text 13"/>
          <p:cNvSpPr/>
          <p:nvPr/>
        </p:nvSpPr>
        <p:spPr>
          <a:xfrm>
            <a:off x="1066800" y="6553200"/>
            <a:ext cx="3692009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Integration of transport, leisure, and culture</a:t>
            </a:r>
            <a:endParaRPr lang="en-US" sz="1120" dirty="0"/>
          </a:p>
        </p:txBody>
      </p:sp>
      <p:sp>
        <p:nvSpPr>
          <p:cNvPr id="42" name="Text 14"/>
          <p:cNvSpPr/>
          <p:nvPr/>
        </p:nvSpPr>
        <p:spPr>
          <a:xfrm>
            <a:off x="7296150" y="5248275"/>
            <a:ext cx="2644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138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Innovation Leadership</a:t>
            </a:r>
            <a:endParaRPr lang="en-US" sz="1380" dirty="0"/>
          </a:p>
        </p:txBody>
      </p:sp>
      <p:sp>
        <p:nvSpPr>
          <p:cNvPr id="43" name="Text 15"/>
          <p:cNvSpPr/>
          <p:nvPr/>
        </p:nvSpPr>
        <p:spPr>
          <a:xfrm>
            <a:off x="6705600" y="5943600"/>
            <a:ext cx="218488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First of its kind in Bulgaria</a:t>
            </a:r>
            <a:endParaRPr lang="en-US" sz="1120" dirty="0"/>
          </a:p>
        </p:txBody>
      </p:sp>
      <p:sp>
        <p:nvSpPr>
          <p:cNvPr id="44" name="Text 16"/>
          <p:cNvSpPr/>
          <p:nvPr/>
        </p:nvSpPr>
        <p:spPr>
          <a:xfrm>
            <a:off x="6705600" y="6248400"/>
            <a:ext cx="305075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Enhanced reputation as a smart city</a:t>
            </a:r>
            <a:endParaRPr lang="en-US" sz="1120" dirty="0"/>
          </a:p>
        </p:txBody>
      </p:sp>
      <p:sp>
        <p:nvSpPr>
          <p:cNvPr id="45" name="Text 17"/>
          <p:cNvSpPr/>
          <p:nvPr/>
        </p:nvSpPr>
        <p:spPr>
          <a:xfrm>
            <a:off x="6705600" y="6553200"/>
            <a:ext cx="313801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2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Attracts investment and partnerships</a:t>
            </a:r>
            <a:endParaRPr lang="en-US" sz="112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C4C7D-C4DB-DABC-5A1A-D10F4F438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0B8A6F4-185F-756C-E072-CBB7658F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C03D5344-5077-A5D7-F979-99A647D28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04900"/>
            <a:ext cx="762000" cy="38100"/>
          </a:xfrm>
          <a:prstGeom prst="rect">
            <a:avLst/>
          </a:prstGeom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193B88F9-037C-7AA7-857B-F6AC272E4E4C}"/>
              </a:ext>
            </a:extLst>
          </p:cNvPr>
          <p:cNvSpPr/>
          <p:nvPr/>
        </p:nvSpPr>
        <p:spPr>
          <a:xfrm>
            <a:off x="609600" y="457200"/>
            <a:ext cx="12070080" cy="5235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2680" b="1" dirty="0">
                <a:solidFill>
                  <a:srgbClr val="008080"/>
                </a:solidFill>
                <a:latin typeface="ui-sans-serif" pitchFamily="34" charset="0"/>
                <a:ea typeface="ui-sans-serif" pitchFamily="34" charset="-122"/>
              </a:rPr>
              <a:t>Pilot project - Location and Context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F97DA939-5D96-FB0C-7A15-75805CDA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744"/>
          <a:stretch>
            <a:fillRect/>
          </a:stretch>
        </p:blipFill>
        <p:spPr>
          <a:xfrm>
            <a:off x="1304637" y="1567962"/>
            <a:ext cx="9582725" cy="48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CC9C8-A3B3-200F-E78B-124B28154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D7CA485-E5C4-DA3A-38D2-EE2B646B9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460C41BC-7EB5-A521-A033-D6653FA1D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04900"/>
            <a:ext cx="762000" cy="38100"/>
          </a:xfrm>
          <a:prstGeom prst="rect">
            <a:avLst/>
          </a:prstGeom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CE9E0BBD-D707-2F9D-4BF4-6E738E8CD95E}"/>
              </a:ext>
            </a:extLst>
          </p:cNvPr>
          <p:cNvSpPr/>
          <p:nvPr/>
        </p:nvSpPr>
        <p:spPr>
          <a:xfrm>
            <a:off x="609600" y="457200"/>
            <a:ext cx="12070080" cy="5235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2680" b="1" dirty="0">
                <a:solidFill>
                  <a:srgbClr val="008080"/>
                </a:solidFill>
                <a:latin typeface="ui-sans-serif" pitchFamily="34" charset="0"/>
                <a:ea typeface="ui-sans-serif" pitchFamily="34" charset="-122"/>
              </a:rPr>
              <a:t>Pilot project - The Module</a:t>
            </a:r>
          </a:p>
        </p:txBody>
      </p:sp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D3B234DF-048E-5BA2-3A48-A86D7F98E3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099"/>
          <a:stretch>
            <a:fillRect/>
          </a:stretch>
        </p:blipFill>
        <p:spPr>
          <a:xfrm>
            <a:off x="1304637" y="1547973"/>
            <a:ext cx="9699611" cy="49050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877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43A4D-7A95-93FC-EC70-E0C3BEB35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B3181238-7D1E-44C2-B6A0-6413F443E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0A721B6C-A818-4050-8BA9-E76A9B9E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04900"/>
            <a:ext cx="762000" cy="38100"/>
          </a:xfrm>
          <a:prstGeom prst="rect">
            <a:avLst/>
          </a:prstGeom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E1FD2424-76A6-D201-BED1-03542AC68719}"/>
              </a:ext>
            </a:extLst>
          </p:cNvPr>
          <p:cNvSpPr/>
          <p:nvPr/>
        </p:nvSpPr>
        <p:spPr>
          <a:xfrm>
            <a:off x="609600" y="457200"/>
            <a:ext cx="12070080" cy="5235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2680" b="1" dirty="0">
                <a:solidFill>
                  <a:srgbClr val="008080"/>
                </a:solidFill>
                <a:latin typeface="ui-sans-serif" pitchFamily="34" charset="0"/>
                <a:ea typeface="ui-sans-serif" pitchFamily="34" charset="-122"/>
              </a:rPr>
              <a:t>Pilot project - Site</a:t>
            </a:r>
          </a:p>
        </p:txBody>
      </p:sp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730D696-D713-4DED-5686-42C35367D4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239" b="245"/>
          <a:stretch>
            <a:fillRect/>
          </a:stretch>
        </p:blipFill>
        <p:spPr>
          <a:xfrm>
            <a:off x="1304636" y="1605123"/>
            <a:ext cx="9699611" cy="49385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843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502CE-449B-D231-B356-F75885335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CD681352-F4DC-EDF0-6CB7-BA3731D00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DCE85F97-BC73-9775-8806-F94A6A4D57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1FE3BD0E-0275-A2FC-ABF7-CAD61F687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4ACBF86B-95DA-D67B-EEE8-D56307C09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4941441"/>
            <a:ext cx="762000" cy="762000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0DEF03CF-7A87-E4F4-39BF-02F418218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288" y="5131941"/>
            <a:ext cx="428625" cy="381000"/>
          </a:xfrm>
          <a:prstGeom prst="rect">
            <a:avLst/>
          </a:prstGeom>
        </p:spPr>
      </p:pic>
      <p:pic>
        <p:nvPicPr>
          <p:cNvPr id="7" name="Image 5" descr="preencoded.png">
            <a:extLst>
              <a:ext uri="{FF2B5EF4-FFF2-40B4-BE49-F238E27FC236}">
                <a16:creationId xmlns:a16="http://schemas.microsoft.com/office/drawing/2014/main" id="{02C7FB6B-2ACC-1DE4-77DE-876B89AB10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0" y="4941441"/>
            <a:ext cx="762000" cy="762000"/>
          </a:xfrm>
          <a:prstGeom prst="rect">
            <a:avLst/>
          </a:prstGeom>
        </p:spPr>
      </p:pic>
      <p:pic>
        <p:nvPicPr>
          <p:cNvPr id="8" name="Image 6" descr="preencoded.png">
            <a:extLst>
              <a:ext uri="{FF2B5EF4-FFF2-40B4-BE49-F238E27FC236}">
                <a16:creationId xmlns:a16="http://schemas.microsoft.com/office/drawing/2014/main" id="{B6B28897-7503-9164-C1E8-E406C83C1F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4938" y="5131941"/>
            <a:ext cx="390525" cy="381000"/>
          </a:xfrm>
          <a:prstGeom prst="rect">
            <a:avLst/>
          </a:prstGeom>
        </p:spPr>
      </p:pic>
      <p:pic>
        <p:nvPicPr>
          <p:cNvPr id="9" name="Image 7" descr="preencoded.png">
            <a:extLst>
              <a:ext uri="{FF2B5EF4-FFF2-40B4-BE49-F238E27FC236}">
                <a16:creationId xmlns:a16="http://schemas.microsoft.com/office/drawing/2014/main" id="{DF30E2C2-B316-D219-3B62-8399082A8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941441"/>
            <a:ext cx="762000" cy="762000"/>
          </a:xfrm>
          <a:prstGeom prst="rect">
            <a:avLst/>
          </a:prstGeom>
        </p:spPr>
      </p:pic>
      <p:pic>
        <p:nvPicPr>
          <p:cNvPr id="10" name="Image 8" descr="preencoded.png">
            <a:extLst>
              <a:ext uri="{FF2B5EF4-FFF2-40B4-BE49-F238E27FC236}">
                <a16:creationId xmlns:a16="http://schemas.microsoft.com/office/drawing/2014/main" id="{8CCF8117-599A-1796-45AC-F18DF4B2A4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0350" y="5131941"/>
            <a:ext cx="342900" cy="381000"/>
          </a:xfrm>
          <a:prstGeom prst="rect">
            <a:avLst/>
          </a:prstGeom>
        </p:spPr>
      </p:pic>
      <p:pic>
        <p:nvPicPr>
          <p:cNvPr id="11" name="Image 9" descr="preencoded.png">
            <a:extLst>
              <a:ext uri="{FF2B5EF4-FFF2-40B4-BE49-F238E27FC236}">
                <a16:creationId xmlns:a16="http://schemas.microsoft.com/office/drawing/2014/main" id="{3A1AFF9A-52F8-0B9C-7FC5-ABAE98C279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2400" y="4941441"/>
            <a:ext cx="762000" cy="7620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2" name="Image 10" descr="preencoded.png">
            <a:extLst>
              <a:ext uri="{FF2B5EF4-FFF2-40B4-BE49-F238E27FC236}">
                <a16:creationId xmlns:a16="http://schemas.microsoft.com/office/drawing/2014/main" id="{CB55DF0B-8BA2-2FF9-9034-B3727A16BB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3863" y="5131941"/>
            <a:ext cx="219075" cy="381000"/>
          </a:xfrm>
          <a:prstGeom prst="rect">
            <a:avLst/>
          </a:prstGeom>
        </p:spPr>
      </p:pic>
      <p:sp>
        <p:nvSpPr>
          <p:cNvPr id="18" name="Правоъгълник: със заоблени ъгли 17">
            <a:extLst>
              <a:ext uri="{FF2B5EF4-FFF2-40B4-BE49-F238E27FC236}">
                <a16:creationId xmlns:a16="http://schemas.microsoft.com/office/drawing/2014/main" id="{1BA8FDCE-A480-3DBF-23FF-D57723888A41}"/>
              </a:ext>
            </a:extLst>
          </p:cNvPr>
          <p:cNvSpPr/>
          <p:nvPr/>
        </p:nvSpPr>
        <p:spPr>
          <a:xfrm>
            <a:off x="1821308" y="2619922"/>
            <a:ext cx="9158983" cy="15513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D372ED95-B83C-4F5C-01ED-BC69C82DA2C6}"/>
              </a:ext>
            </a:extLst>
          </p:cNvPr>
          <p:cNvSpPr/>
          <p:nvPr/>
        </p:nvSpPr>
        <p:spPr>
          <a:xfrm>
            <a:off x="2880359" y="3028090"/>
            <a:ext cx="7040880" cy="577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840" b="1" dirty="0">
                <a:solidFill>
                  <a:srgbClr val="3A7A7A"/>
                </a:solidFill>
                <a:latin typeface="ui-sans-serif" pitchFamily="34" charset="0"/>
                <a:ea typeface="ui-sans-serif" pitchFamily="34" charset="-122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792139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303</Words>
  <Application>Microsoft Office PowerPoint</Application>
  <PresentationFormat>Широк екран</PresentationFormat>
  <Paragraphs>55</Paragraphs>
  <Slides>9</Slides>
  <Notes>9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9</vt:i4>
      </vt:variant>
    </vt:vector>
  </HeadingPairs>
  <TitlesOfParts>
    <vt:vector size="12" baseType="lpstr">
      <vt:lpstr>Arial</vt:lpstr>
      <vt:lpstr>ui-sans-serif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Mihail Mihov</cp:lastModifiedBy>
  <cp:revision>5</cp:revision>
  <dcterms:created xsi:type="dcterms:W3CDTF">2025-09-19T20:41:26Z</dcterms:created>
  <dcterms:modified xsi:type="dcterms:W3CDTF">2025-09-21T19:40:48Z</dcterms:modified>
</cp:coreProperties>
</file>